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–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–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46F890A9-2807-4EBB-B81D-B2AA78EC7F39}" styleName="Dark Style 2 –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2838BEF-8BB2-4498-84A7-C5851F593DF1}" styleName="Medium Style 4 –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3B4B98B0-60AC-42C2-AFA5-B58CD77FA1E5}" styleName="Light Style 1 –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y Eklund" userId="2d1db92431d9d166" providerId="LiveId" clId="{73F00316-454E-4485-90D8-437D80B7DF0A}"/>
    <pc:docChg chg="modSld">
      <pc:chgData name="Andy Eklund" userId="2d1db92431d9d166" providerId="LiveId" clId="{73F00316-454E-4485-90D8-437D80B7DF0A}" dt="2024-09-12T00:12:46.914" v="15" actId="20577"/>
      <pc:docMkLst>
        <pc:docMk/>
      </pc:docMkLst>
      <pc:sldChg chg="modSp mod">
        <pc:chgData name="Andy Eklund" userId="2d1db92431d9d166" providerId="LiveId" clId="{73F00316-454E-4485-90D8-437D80B7DF0A}" dt="2024-09-12T00:12:46.914" v="15" actId="20577"/>
        <pc:sldMkLst>
          <pc:docMk/>
          <pc:sldMk cId="1593247194" sldId="256"/>
        </pc:sldMkLst>
        <pc:graphicFrameChg chg="modGraphic">
          <ac:chgData name="Andy Eklund" userId="2d1db92431d9d166" providerId="LiveId" clId="{73F00316-454E-4485-90D8-437D80B7DF0A}" dt="2024-09-12T00:12:46.914" v="15" actId="20577"/>
          <ac:graphicFrameMkLst>
            <pc:docMk/>
            <pc:sldMk cId="1593247194" sldId="256"/>
            <ac:graphicFrameMk id="16" creationId="{DBF44B74-8680-7232-2D76-FE5358ADBD5A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AAF40D-FDE2-F868-7F5C-D692EC94F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813BC0-B20C-57DF-C8C0-DB3479E073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DE0EEE-18A0-594D-DABF-81736D59AC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2B33B-17FB-4B0C-B908-257A51E82B15}" type="datetimeFigureOut">
              <a:rPr lang="en-AU" smtClean="0"/>
              <a:t>12/09/2024</a:t>
            </a:fld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6CFA22-C082-1859-686A-F8FE60F62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5DF51D-B8D3-0ADB-641C-230EAADE6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0FDDA-C3CE-4BB8-9B7C-6081CAF0C30E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70438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4CD6E6-0376-307D-C41A-9DB3C8B91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8996BD-376E-149F-7466-612C5A0FF2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1E0440-1C28-4829-91C2-659D4F2BE7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2B33B-17FB-4B0C-B908-257A51E82B15}" type="datetimeFigureOut">
              <a:rPr lang="en-AU" smtClean="0"/>
              <a:t>12/09/2024</a:t>
            </a:fld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E8DE59-C35A-EDAE-8DBD-68CA1C91F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F19CA0-80AC-6114-A5EC-A436B8C43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0FDDA-C3CE-4BB8-9B7C-6081CAF0C30E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12308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77D9E89-5041-3D89-CEE6-7D3EB463DE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D60D4CB-D3B1-98E7-75C3-F0A22E0285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66ACF6-6284-581F-B7EE-851F89E0B8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2B33B-17FB-4B0C-B908-257A51E82B15}" type="datetimeFigureOut">
              <a:rPr lang="en-AU" smtClean="0"/>
              <a:t>12/09/2024</a:t>
            </a:fld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72EA4-6F69-6901-B17D-12BABF9CA8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A1901D-9BE8-BEE0-CD83-7ED1BFA4C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0FDDA-C3CE-4BB8-9B7C-6081CAF0C30E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36463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080206-E592-DF12-BD9F-F7FD22A658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9C5B9D-6350-38EA-738F-1179E4DC87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CA044F-F588-0218-2444-F41DE3E23A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2B33B-17FB-4B0C-B908-257A51E82B15}" type="datetimeFigureOut">
              <a:rPr lang="en-AU" smtClean="0"/>
              <a:t>12/09/2024</a:t>
            </a:fld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59B2C9-432A-495B-33CC-602D2834D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6BD41D-48A1-8BE9-3473-81755687E9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0FDDA-C3CE-4BB8-9B7C-6081CAF0C30E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75366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517912-AEBE-D54D-283B-C4FDB231FA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D25D89-1EFC-9DB7-7395-3F3040EF71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FD0369-4105-3506-AC41-FDE09C1C07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2B33B-17FB-4B0C-B908-257A51E82B15}" type="datetimeFigureOut">
              <a:rPr lang="en-AU" smtClean="0"/>
              <a:t>12/09/2024</a:t>
            </a:fld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6D8200-41AE-4C76-9410-39C7C2A037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BBD15D-1F87-C44F-8AEA-42FFD4DD4D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0FDDA-C3CE-4BB8-9B7C-6081CAF0C30E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49313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6A722A-1A8E-99C2-654B-5B546367DA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AE2509-7655-A6C1-F31A-0E72555F45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49006B-4C4E-07A2-04F1-B0DF74ACB4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FF29FC-63C5-1C80-A8F0-EDD29B591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2B33B-17FB-4B0C-B908-257A51E82B15}" type="datetimeFigureOut">
              <a:rPr lang="en-AU" smtClean="0"/>
              <a:t>12/09/2024</a:t>
            </a:fld>
            <a:endParaRPr lang="en-AU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90060A-2F7E-1124-6F57-516845D4FD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426AD4-494F-E2B8-7587-6EC5B5EF6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0FDDA-C3CE-4BB8-9B7C-6081CAF0C30E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95348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3F4677-EB91-7544-632F-0B51822B62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5DDD90-C2F8-5C5E-071B-C8925063E2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07ECA1-ACEA-C1BA-A621-D67D3D8140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DC3C003-A5B7-C224-EBE0-7E17531B41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8FD36EE-FD8B-1722-E2C3-E2A7A9D311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04E58D8-A6FE-E300-3535-CE78869E43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2B33B-17FB-4B0C-B908-257A51E82B15}" type="datetimeFigureOut">
              <a:rPr lang="en-AU" smtClean="0"/>
              <a:t>12/09/2024</a:t>
            </a:fld>
            <a:endParaRPr lang="en-AU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A5B7B0B-56C4-5EA3-2A7C-CD8E06793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BB9C3A8-5C0C-B887-E7F8-66DF5BE92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0FDDA-C3CE-4BB8-9B7C-6081CAF0C30E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63484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19E937-5E46-21D6-D259-C5F57BFD16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CE2FD1-F980-F7B6-6B63-D7BC62817A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2B33B-17FB-4B0C-B908-257A51E82B15}" type="datetimeFigureOut">
              <a:rPr lang="en-AU" smtClean="0"/>
              <a:t>12/09/2024</a:t>
            </a:fld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7675D6E-E947-B291-4402-1996FC1197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08D802-5AB6-BD32-D4FD-007D22ABC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0FDDA-C3CE-4BB8-9B7C-6081CAF0C30E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90630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34517E0-0228-8F8D-1DC8-5DCEDC4CE4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2B33B-17FB-4B0C-B908-257A51E82B15}" type="datetimeFigureOut">
              <a:rPr lang="en-AU" smtClean="0"/>
              <a:t>12/09/2024</a:t>
            </a:fld>
            <a:endParaRPr lang="en-AU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4ACC3BB-95F4-98CF-2628-8BD71E7034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8D9561-7FB0-393C-B097-3E063957E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0FDDA-C3CE-4BB8-9B7C-6081CAF0C30E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112507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CAE86A-7E56-D23A-61F0-482D65F9BF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3943E8-D937-C690-4722-C2AAF8296B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A8385F-2945-2312-273A-5AE0C2CEFF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2E35AD-34F8-DF55-A9E0-6B1998C9D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2B33B-17FB-4B0C-B908-257A51E82B15}" type="datetimeFigureOut">
              <a:rPr lang="en-AU" smtClean="0"/>
              <a:t>12/09/2024</a:t>
            </a:fld>
            <a:endParaRPr lang="en-AU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5FA9D8-F7F3-A89E-6E29-6D293F281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E79209-5DCB-ECCE-0E23-7E33D5FBC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0FDDA-C3CE-4BB8-9B7C-6081CAF0C30E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35571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EC9092-E17C-C917-7501-3D0FDE4F0D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B8CDEEF-AD4F-2A62-F557-867D3DFAC5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CCF021-3ACE-342D-EDA7-BCA8703723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845B45-D251-B251-2120-1CD0FC58DB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2B33B-17FB-4B0C-B908-257A51E82B15}" type="datetimeFigureOut">
              <a:rPr lang="en-AU" smtClean="0"/>
              <a:t>12/09/2024</a:t>
            </a:fld>
            <a:endParaRPr lang="en-AU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19130B-56AE-D1C5-1548-B05290ED9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3E1DE4-CF42-A242-D680-D5C664F983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0FDDA-C3CE-4BB8-9B7C-6081CAF0C30E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82060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4D47952-8A91-20EC-64E5-6EACF1059F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EDB7F7-BBA8-2283-39C8-787D080ADE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010EBB-0D34-5507-7600-B2E9715ADF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022B33B-17FB-4B0C-B908-257A51E82B15}" type="datetimeFigureOut">
              <a:rPr lang="en-AU" smtClean="0"/>
              <a:t>12/09/2024</a:t>
            </a:fld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16D86E-84FD-E458-D434-3FFEBA63CF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CEF605-21A5-661F-4346-87D03D3B54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890FDDA-C3CE-4BB8-9B7C-6081CAF0C30E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75160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>
            <a:extLst>
              <a:ext uri="{FF2B5EF4-FFF2-40B4-BE49-F238E27FC236}">
                <a16:creationId xmlns:a16="http://schemas.microsoft.com/office/drawing/2014/main" id="{CE064EBA-533B-0476-5164-AB5C5209A8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9640" y="69363"/>
            <a:ext cx="5013960" cy="1325563"/>
          </a:xfrm>
        </p:spPr>
        <p:txBody>
          <a:bodyPr>
            <a:normAutofit/>
          </a:bodyPr>
          <a:lstStyle/>
          <a:p>
            <a:pPr algn="ctr"/>
            <a:r>
              <a:rPr lang="en-GB" sz="2800" b="1" dirty="0">
                <a:solidFill>
                  <a:srgbClr val="006600"/>
                </a:solidFill>
              </a:rPr>
              <a:t>Good Feedback is …</a:t>
            </a:r>
            <a:endParaRPr lang="en-AU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16" name="Content Placeholder 15">
            <a:extLst>
              <a:ext uri="{FF2B5EF4-FFF2-40B4-BE49-F238E27FC236}">
                <a16:creationId xmlns:a16="http://schemas.microsoft.com/office/drawing/2014/main" id="{DBF44B74-8680-7232-2D76-FE5358ADBD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7058182"/>
              </p:ext>
            </p:extLst>
          </p:nvPr>
        </p:nvGraphicFramePr>
        <p:xfrm>
          <a:off x="824875" y="1061828"/>
          <a:ext cx="10515600" cy="509016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2515097690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1910198711"/>
                    </a:ext>
                  </a:extLst>
                </a:gridCol>
              </a:tblGrid>
              <a:tr h="547211">
                <a:tc>
                  <a:txBody>
                    <a:bodyPr/>
                    <a:lstStyle/>
                    <a:p>
                      <a:pPr algn="ctr"/>
                      <a:r>
                        <a:rPr lang="en-GB" sz="1600" b="1" i="0">
                          <a:solidFill>
                            <a:srgbClr val="0066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Specific</a:t>
                      </a:r>
                      <a:endParaRPr lang="en-AU" sz="1600" b="1" i="0" dirty="0">
                        <a:solidFill>
                          <a:srgbClr val="0066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1564" marB="41564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AU" sz="1600" b="1" i="0" kern="1200" dirty="0">
                          <a:solidFill>
                            <a:srgbClr val="FF0000"/>
                          </a:solidFill>
                        </a:rPr>
                        <a:t>Vague or unfocused</a:t>
                      </a:r>
                      <a:endParaRPr lang="en-AU" sz="1600" b="1" i="0" kern="1200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6927" marB="0" anchor="ctr"/>
                </a:tc>
                <a:extLst>
                  <a:ext uri="{0D108BD9-81ED-4DB2-BD59-A6C34878D82A}">
                    <a16:rowId xmlns:a16="http://schemas.microsoft.com/office/drawing/2014/main" val="4211199162"/>
                  </a:ext>
                </a:extLst>
              </a:tr>
              <a:tr h="602298">
                <a:tc>
                  <a:txBody>
                    <a:bodyPr/>
                    <a:lstStyle/>
                    <a:p>
                      <a:pPr algn="ctr"/>
                      <a:r>
                        <a:rPr lang="en-GB" sz="1600" b="1" i="0" dirty="0">
                          <a:solidFill>
                            <a:srgbClr val="006600"/>
                          </a:solidFill>
                          <a:effectLst/>
                        </a:rPr>
                        <a:t>Constructive, positive, genuine</a:t>
                      </a:r>
                      <a:endParaRPr lang="en-AU" sz="1600" b="1" i="0" dirty="0">
                        <a:solidFill>
                          <a:srgbClr val="0066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1564" marB="41564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600" b="1" i="0" kern="1200" dirty="0">
                          <a:solidFill>
                            <a:srgbClr val="FF0000"/>
                          </a:solidFill>
                          <a:effectLst/>
                        </a:rPr>
                        <a:t>Destructive, insulting, condescending</a:t>
                      </a:r>
                      <a:endParaRPr lang="en-GB" sz="1600" b="1" i="0" kern="1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6927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1926536"/>
                  </a:ext>
                </a:extLst>
              </a:tr>
              <a:tr h="602298">
                <a:tc>
                  <a:txBody>
                    <a:bodyPr/>
                    <a:lstStyle/>
                    <a:p>
                      <a:pPr algn="ctr"/>
                      <a:r>
                        <a:rPr lang="en-GB" sz="1600" b="1" i="0" dirty="0">
                          <a:solidFill>
                            <a:srgbClr val="006600"/>
                          </a:solidFill>
                        </a:rPr>
                        <a:t>Focused on solutions and, by extension, the future</a:t>
                      </a:r>
                      <a:endParaRPr lang="en-AU" sz="1600" b="1" i="0" dirty="0">
                        <a:solidFill>
                          <a:srgbClr val="0066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1564" marB="41564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600" b="1" i="0" kern="1200" dirty="0">
                          <a:solidFill>
                            <a:srgbClr val="FF0000"/>
                          </a:solidFill>
                        </a:rPr>
                        <a:t>Focused on the past, especially assigning blame</a:t>
                      </a:r>
                      <a:endParaRPr lang="en-GB" sz="1600" b="1" i="0" kern="1200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6927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2277509"/>
                  </a:ext>
                </a:extLst>
              </a:tr>
              <a:tr h="602298">
                <a:tc>
                  <a:txBody>
                    <a:bodyPr/>
                    <a:lstStyle/>
                    <a:p>
                      <a:pPr algn="ctr"/>
                      <a:r>
                        <a:rPr lang="en-GB" sz="1600" b="1" i="0" dirty="0">
                          <a:solidFill>
                            <a:srgbClr val="006600"/>
                          </a:solidFill>
                        </a:rPr>
                        <a:t>Practical, open suggestions</a:t>
                      </a:r>
                    </a:p>
                  </a:txBody>
                  <a:tcPr marT="41564" marB="41564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600" b="1" i="0" kern="1200" dirty="0">
                          <a:solidFill>
                            <a:srgbClr val="FF0000"/>
                          </a:solidFill>
                        </a:rPr>
                        <a:t>Clichéd, unrealistic suggestions</a:t>
                      </a:r>
                    </a:p>
                  </a:txBody>
                  <a:tcPr marL="7620" marR="7620" marT="6927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9789032"/>
                  </a:ext>
                </a:extLst>
              </a:tr>
              <a:tr h="547211">
                <a:tc>
                  <a:txBody>
                    <a:bodyPr/>
                    <a:lstStyle/>
                    <a:p>
                      <a:pPr algn="ctr"/>
                      <a:r>
                        <a:rPr lang="en-GB" sz="1600" b="1" i="0" dirty="0">
                          <a:solidFill>
                            <a:srgbClr val="006600"/>
                          </a:solidFill>
                        </a:rPr>
                        <a:t>Benefits the receiver</a:t>
                      </a:r>
                      <a:endParaRPr lang="en-AU" sz="1600" b="1" i="0" dirty="0">
                        <a:solidFill>
                          <a:srgbClr val="0066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1564" marB="41564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kern="1200" dirty="0">
                          <a:solidFill>
                            <a:srgbClr val="FF0000"/>
                          </a:solidFill>
                        </a:rPr>
                        <a:t>Benefits the speaker</a:t>
                      </a:r>
                      <a:endParaRPr lang="en-GB" sz="1600" b="1" i="0" kern="1200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6927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2816106"/>
                  </a:ext>
                </a:extLst>
              </a:tr>
              <a:tr h="547211">
                <a:tc>
                  <a:txBody>
                    <a:bodyPr/>
                    <a:lstStyle/>
                    <a:p>
                      <a:pPr algn="ctr"/>
                      <a:r>
                        <a:rPr lang="en-GB" sz="1600" b="1" i="0" dirty="0">
                          <a:solidFill>
                            <a:srgbClr val="006600"/>
                          </a:solidFill>
                        </a:rPr>
                        <a:t>Thoughtful and insightful</a:t>
                      </a:r>
                      <a:endParaRPr lang="en-AU" sz="1600" b="1" i="0" dirty="0">
                        <a:solidFill>
                          <a:srgbClr val="0066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1564" marB="41564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i="0" kern="1200" dirty="0">
                          <a:solidFill>
                            <a:srgbClr val="FF0000"/>
                          </a:solidFill>
                        </a:rPr>
                        <a:t>Sweeping generalisations</a:t>
                      </a:r>
                      <a:endParaRPr lang="en-AU" sz="1600" b="1" i="0" kern="1200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6927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8216943"/>
                  </a:ext>
                </a:extLst>
              </a:tr>
              <a:tr h="547211">
                <a:tc>
                  <a:txBody>
                    <a:bodyPr/>
                    <a:lstStyle/>
                    <a:p>
                      <a:pPr algn="ctr"/>
                      <a:r>
                        <a:rPr lang="en-GB" sz="1600" b="1" i="0" dirty="0">
                          <a:solidFill>
                            <a:srgbClr val="006600"/>
                          </a:solidFill>
                        </a:rPr>
                        <a:t>Objective, no agenda</a:t>
                      </a:r>
                      <a:endParaRPr lang="en-AU" sz="1600" b="1" i="0" dirty="0">
                        <a:solidFill>
                          <a:srgbClr val="0066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1564" marB="41564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kern="1200" dirty="0">
                          <a:solidFill>
                            <a:srgbClr val="FF0000"/>
                          </a:solidFill>
                        </a:rPr>
                        <a:t>Political, benefiting management</a:t>
                      </a:r>
                      <a:endParaRPr lang="en-AU" sz="1600" b="1" i="0" kern="1200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6927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2920072"/>
                  </a:ext>
                </a:extLst>
              </a:tr>
              <a:tr h="547211">
                <a:tc>
                  <a:txBody>
                    <a:bodyPr/>
                    <a:lstStyle/>
                    <a:p>
                      <a:pPr algn="ctr"/>
                      <a:r>
                        <a:rPr lang="en-GB" sz="1600" b="1" i="0" dirty="0">
                          <a:solidFill>
                            <a:srgbClr val="006600"/>
                          </a:solidFill>
                        </a:rPr>
                        <a:t>Learning is self-discovery and discussion</a:t>
                      </a:r>
                      <a:endParaRPr lang="en-AU" sz="1600" b="1" i="0" dirty="0">
                        <a:solidFill>
                          <a:srgbClr val="0066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1564" marB="41564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600" b="1" i="0" kern="1200" dirty="0">
                          <a:solidFill>
                            <a:srgbClr val="FF0000"/>
                          </a:solidFill>
                        </a:rPr>
                        <a:t>Learning is administered and lectured</a:t>
                      </a:r>
                      <a:endParaRPr lang="en-GB" sz="1600" b="1" i="0" kern="1200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6927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5887523"/>
                  </a:ext>
                </a:extLst>
              </a:tr>
              <a:tr h="547211">
                <a:tc>
                  <a:txBody>
                    <a:bodyPr/>
                    <a:lstStyle/>
                    <a:p>
                      <a:pPr algn="ctr"/>
                      <a:r>
                        <a:rPr lang="en-GB" sz="1600" b="1" i="0" dirty="0">
                          <a:solidFill>
                            <a:srgbClr val="006600"/>
                          </a:solidFill>
                        </a:rPr>
                        <a:t>Meeting is balanced and collaborative</a:t>
                      </a:r>
                      <a:endParaRPr lang="en-AU" sz="1600" b="1" i="0" dirty="0">
                        <a:solidFill>
                          <a:srgbClr val="0066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1564" marB="41564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600" b="1" i="0" kern="1200" dirty="0">
                          <a:solidFill>
                            <a:srgbClr val="FF0000"/>
                          </a:solidFill>
                        </a:rPr>
                        <a:t>Meeting is one-sided; all talk, no listening</a:t>
                      </a:r>
                      <a:endParaRPr lang="en-GB" sz="1600" b="1" i="0" kern="1200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7620" marR="7620" marT="6927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6412281"/>
                  </a:ext>
                </a:extLst>
              </a:tr>
            </a:tbl>
          </a:graphicData>
        </a:graphic>
      </p:graphicFrame>
      <p:sp>
        <p:nvSpPr>
          <p:cNvPr id="6" name="Title 13">
            <a:extLst>
              <a:ext uri="{FF2B5EF4-FFF2-40B4-BE49-F238E27FC236}">
                <a16:creationId xmlns:a16="http://schemas.microsoft.com/office/drawing/2014/main" id="{127C05A9-8BFF-1D07-4B5F-05AC6B7C1F3F}"/>
              </a:ext>
            </a:extLst>
          </p:cNvPr>
          <p:cNvSpPr txBox="1">
            <a:spLocks/>
          </p:cNvSpPr>
          <p:nvPr/>
        </p:nvSpPr>
        <p:spPr>
          <a:xfrm>
            <a:off x="6141720" y="69363"/>
            <a:ext cx="501396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800" b="1" dirty="0">
                <a:solidFill>
                  <a:srgbClr val="FF0000"/>
                </a:solidFill>
              </a:rPr>
              <a:t>Poor Criticism is …</a:t>
            </a:r>
            <a:endParaRPr lang="en-AU" sz="2800" b="1" dirty="0">
              <a:solidFill>
                <a:srgbClr val="FF00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EB9ED93-BB69-48FC-87F9-D52C65E53562}"/>
              </a:ext>
            </a:extLst>
          </p:cNvPr>
          <p:cNvSpPr txBox="1"/>
          <p:nvPr/>
        </p:nvSpPr>
        <p:spPr>
          <a:xfrm>
            <a:off x="7233920" y="6327219"/>
            <a:ext cx="4569305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AU" sz="1200" b="1" dirty="0"/>
              <a:t>Feedback vs Criticism:  https://rebrand.ly/04eaot7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66C798A-4350-3EA7-CA52-44A1E08792D7}"/>
              </a:ext>
            </a:extLst>
          </p:cNvPr>
          <p:cNvSpPr txBox="1"/>
          <p:nvPr/>
        </p:nvSpPr>
        <p:spPr>
          <a:xfrm>
            <a:off x="428067" y="6326074"/>
            <a:ext cx="2932145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sz="1200" b="1" dirty="0"/>
              <a:t>www.AndyEklund.com</a:t>
            </a:r>
          </a:p>
        </p:txBody>
      </p:sp>
    </p:spTree>
    <p:extLst>
      <p:ext uri="{BB962C8B-B14F-4D97-AF65-F5344CB8AC3E}">
        <p14:creationId xmlns:p14="http://schemas.microsoft.com/office/powerpoint/2010/main" val="15932471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107</Words>
  <Application>Microsoft Office PowerPoint</Application>
  <PresentationFormat>Widescreen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Office Theme</vt:lpstr>
      <vt:lpstr>Good Feedback is 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Andy Eklund</dc:creator>
  <cp:lastModifiedBy>Andy Eklund</cp:lastModifiedBy>
  <cp:revision>4</cp:revision>
  <dcterms:created xsi:type="dcterms:W3CDTF">2024-09-10T06:10:19Z</dcterms:created>
  <dcterms:modified xsi:type="dcterms:W3CDTF">2024-09-12T00:12:48Z</dcterms:modified>
</cp:coreProperties>
</file>